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34" r:id="rId3"/>
    <p:sldId id="567" r:id="rId4"/>
    <p:sldId id="431" r:id="rId5"/>
    <p:sldId id="435" r:id="rId6"/>
    <p:sldId id="437" r:id="rId7"/>
    <p:sldId id="561" r:id="rId8"/>
    <p:sldId id="560" r:id="rId9"/>
    <p:sldId id="568" r:id="rId10"/>
    <p:sldId id="562" r:id="rId11"/>
    <p:sldId id="563" r:id="rId12"/>
    <p:sldId id="564" r:id="rId13"/>
    <p:sldId id="565" r:id="rId14"/>
    <p:sldId id="566" r:id="rId15"/>
    <p:sldId id="571" r:id="rId16"/>
    <p:sldId id="569" r:id="rId17"/>
    <p:sldId id="572" r:id="rId18"/>
    <p:sldId id="433" r:id="rId19"/>
    <p:sldId id="438" r:id="rId20"/>
    <p:sldId id="432" r:id="rId21"/>
    <p:sldId id="440" r:id="rId22"/>
    <p:sldId id="439" r:id="rId23"/>
    <p:sldId id="44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0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F3F22-B4BB-3F48-9180-464A9F2D66D1}" type="datetimeFigureOut">
              <a:rPr kumimoji="1" lang="zh-CN" altLang="en-US" smtClean="0"/>
              <a:t>2021/11/1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692CB-2397-CF44-9044-134362C69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33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92CB-2397-CF44-9044-134362C6998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51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F6358-1E5B-E540-B1EC-784FFD4F9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65507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B810D5-562C-6D40-A798-62FEF5ACF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BC21BE-914F-984C-819E-13DA00BE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EF34E2-55C5-FE4B-9D4B-1C371C023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6DD9DA-D04B-234F-AF7F-359B1655B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7BA66-27EF-F848-B5D4-C6E63ED6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94918-5C39-5840-99AC-03CB479DE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1DD87C-9BE8-504F-A482-28FE7FDAB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FF3E64-915C-7F40-AA27-6031D114B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56E3FFC-E533-B542-B981-71BF4DFC5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1982"/>
            <a:ext cx="1183341" cy="4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426916" y="6356350"/>
            <a:ext cx="2154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iqiYu/libfacedete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IntrinsicsGuide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_dFQ9lDu-qjd8AaiCxYjcQ" TargetMode="External"/><Relationship Id="rId2" Type="http://schemas.openxmlformats.org/officeDocument/2006/relationships/hyperlink" Target="https://docs.opencv.org/master/df/d91/group__core__hal__intr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mp.weixin.qq.com/s/XtV2ZUwDq8sZ8HlzGDRaWA" TargetMode="External"/><Relationship Id="rId4" Type="http://schemas.openxmlformats.org/officeDocument/2006/relationships/hyperlink" Target="https://mp.weixin.qq.com/s/3UmDImwlQwGX50b1hvz_Z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wp-content/uploads/ntu-vanderpas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pngimg.com/download/2596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ahui3c.com/62677/4gen-thinkpad-x1-yoga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www.freepngimg.com/png/51826-desktop-computer-free-png-hq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en.wikipedia.org/wiki/ARM_architecture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4DF29-FC7E-B24F-A465-1656C2EE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 example: </a:t>
            </a:r>
            <a:r>
              <a:rPr kumimoji="1" lang="en-US" altLang="zh-CN" dirty="0" err="1"/>
              <a:t>libfacedetection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268C7-6BE9-214E-A195-73C8A5428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2" y="1507971"/>
            <a:ext cx="10515600" cy="488740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Face detection and facial landmark detection in </a:t>
            </a:r>
            <a:r>
              <a:rPr kumimoji="1" lang="en-US" altLang="zh-CN" b="1" dirty="0">
                <a:solidFill>
                  <a:srgbClr val="FF0000"/>
                </a:solidFill>
              </a:rPr>
              <a:t>1600 lines </a:t>
            </a:r>
            <a:r>
              <a:rPr kumimoji="1" lang="en-US" altLang="zh-CN" dirty="0"/>
              <a:t>of source code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facedetectcnn.h</a:t>
            </a:r>
            <a:r>
              <a:rPr kumimoji="1" lang="en" altLang="zh-CN" dirty="0"/>
              <a:t> : </a:t>
            </a:r>
          </a:p>
          <a:p>
            <a:pPr lvl="2"/>
            <a:r>
              <a:rPr kumimoji="1" lang="en" altLang="zh-CN" dirty="0"/>
              <a:t>400 lines</a:t>
            </a:r>
          </a:p>
          <a:p>
            <a:pPr lvl="2"/>
            <a:r>
              <a:rPr kumimoji="1" lang="en" altLang="zh-CN" dirty="0"/>
              <a:t>CNN APIs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900 lines</a:t>
            </a:r>
          </a:p>
          <a:p>
            <a:pPr lvl="2"/>
            <a:r>
              <a:rPr kumimoji="1" lang="en" altLang="zh-CN" dirty="0"/>
              <a:t>CNN function definitions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facedetectcnn-model.cpp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300 lines</a:t>
            </a:r>
          </a:p>
          <a:p>
            <a:pPr lvl="2"/>
            <a:r>
              <a:rPr kumimoji="1" lang="en" altLang="zh-CN" dirty="0"/>
              <a:t>Face detection model</a:t>
            </a:r>
          </a:p>
          <a:p>
            <a:pPr lvl="1"/>
            <a:r>
              <a:rPr kumimoji="1" lang="en" altLang="zh-CN" dirty="0">
                <a:solidFill>
                  <a:srgbClr val="0000CC"/>
                </a:solidFill>
                <a:latin typeface="Courier" pitchFamily="2" charset="0"/>
              </a:rPr>
              <a:t>facedetectcnn-int8data.cpp</a:t>
            </a:r>
          </a:p>
          <a:p>
            <a:pPr lvl="2"/>
            <a:r>
              <a:rPr kumimoji="1" lang="en" altLang="zh-CN" dirty="0"/>
              <a:t>CNN model parameters in static variables</a:t>
            </a:r>
          </a:p>
          <a:p>
            <a:pPr lvl="1"/>
            <a:endParaRPr kumimoji="1" lang="zh-CN" altLang="en-US" dirty="0"/>
          </a:p>
        </p:txBody>
      </p:sp>
      <p:pic>
        <p:nvPicPr>
          <p:cNvPr id="5" name="图片 4" descr="一群穿着西装的人&#10;&#10;描述已自动生成">
            <a:extLst>
              <a:ext uri="{FF2B5EF4-FFF2-40B4-BE49-F238E27FC236}">
                <a16:creationId xmlns:a16="http://schemas.microsoft.com/office/drawing/2014/main" id="{A379852C-E2AB-5E4E-91E1-708FD09E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32" y="1918833"/>
            <a:ext cx="4027112" cy="3020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136C99-FE4C-0846-AFCB-EDC2774C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68" y="1918833"/>
            <a:ext cx="2308864" cy="22071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3A294B-3F89-784D-9A57-ACFA4819C499}"/>
              </a:ext>
            </a:extLst>
          </p:cNvPr>
          <p:cNvSpPr/>
          <p:nvPr/>
        </p:nvSpPr>
        <p:spPr>
          <a:xfrm>
            <a:off x="1205494" y="6503568"/>
            <a:ext cx="54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https://github.com/ShiqiYu/libfacedetection/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82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FA2A87F-74B8-D840-9296-CB1DB4D7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0" y="1690688"/>
            <a:ext cx="75215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SIMD: Single instruction, multiple data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80" y="1769869"/>
            <a:ext cx="4826640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Intel: MMX, SSE, SSE2, AVX, AVX2, AVX512</a:t>
            </a:r>
          </a:p>
          <a:p>
            <a:r>
              <a:rPr kumimoji="1" lang="en-US" altLang="zh-CN" dirty="0"/>
              <a:t>ARM: NEON</a:t>
            </a:r>
          </a:p>
          <a:p>
            <a:r>
              <a:rPr kumimoji="1" lang="en-US" altLang="zh-CN" dirty="0"/>
              <a:t>RISC-V: RVV</a:t>
            </a:r>
            <a:r>
              <a:rPr kumimoji="1" lang="en-US" altLang="zh-CN" sz="2000" dirty="0"/>
              <a:t>(RISC-V Vector Extension)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A828A5-2C03-3642-8A59-803964AD40E2}"/>
              </a:ext>
            </a:extLst>
          </p:cNvPr>
          <p:cNvSpPr/>
          <p:nvPr/>
        </p:nvSpPr>
        <p:spPr>
          <a:xfrm>
            <a:off x="1156040" y="6425197"/>
            <a:ext cx="598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https://software.intel.com/sites/landingpage/IntrinsicsGuide/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89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 in OpenCV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"Universal </a:t>
            </a:r>
            <a:r>
              <a:rPr kumimoji="1" lang="en-US" altLang="zh-CN" dirty="0" err="1"/>
              <a:t>intrinsics</a:t>
            </a:r>
            <a:r>
              <a:rPr kumimoji="1" lang="en-US" altLang="zh-CN" dirty="0"/>
              <a:t>" is a types and functions set intended to simplify vectorization of code on different platforms. 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https://docs.opencv.org/master/df/d91/group__core__hal__intrin.html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使用</a:t>
            </a:r>
            <a:r>
              <a:rPr lang="en" altLang="zh-CN" dirty="0"/>
              <a:t>OpenCV</a:t>
            </a:r>
            <a:r>
              <a:rPr lang="zh-CN" altLang="en-US" dirty="0"/>
              <a:t>中的</a:t>
            </a:r>
            <a:r>
              <a:rPr lang="en" altLang="zh-CN" dirty="0"/>
              <a:t>universal </a:t>
            </a:r>
            <a:r>
              <a:rPr lang="en" altLang="zh-CN" dirty="0" err="1"/>
              <a:t>intrinsics</a:t>
            </a:r>
            <a:r>
              <a:rPr lang="zh-CN" altLang="en-US" dirty="0"/>
              <a:t>为算法提速</a:t>
            </a:r>
            <a:r>
              <a:rPr lang="en-US" altLang="zh-CN" dirty="0"/>
              <a:t>(1)(2)(3)</a:t>
            </a:r>
            <a:endParaRPr lang="zh-CN" altLang="en-US" dirty="0"/>
          </a:p>
          <a:p>
            <a:pPr lvl="1"/>
            <a:r>
              <a:rPr kumimoji="1" lang="en" altLang="zh-CN" dirty="0">
                <a:hlinkClick r:id="rId3"/>
              </a:rPr>
              <a:t>https://mp.weixin.qq.com/s/_dFQ9lDu-qjd8AaiCxYjcQ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4"/>
              </a:rPr>
              <a:t>https://mp.weixin.qq.com/s/3UmDImwlQwGX50b1hvz_Zw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5"/>
              </a:rPr>
              <a:t>https://mp.weixin.qq.com/s/XtV2ZUwDq8sZ8HlzGDRaWA</a:t>
            </a:r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DDE1CD-54C1-6649-A56B-683BDDDB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064" y="0"/>
            <a:ext cx="1114756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5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6565392" y="1163080"/>
            <a:ext cx="52212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c[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= a[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+ b[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A41172-52AA-7140-A386-33BDC8FF3512}"/>
              </a:ext>
            </a:extLst>
          </p:cNvPr>
          <p:cNvSpPr/>
          <p:nvPr/>
        </p:nvSpPr>
        <p:spPr>
          <a:xfrm>
            <a:off x="243856" y="-48288"/>
            <a:ext cx="11152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/>
              <a:t>An Overview of OpenMP – Ruud van der Pas – Sun Microsystems </a:t>
            </a:r>
            <a:r>
              <a:rPr lang="en" altLang="zh-CN" sz="1600" dirty="0">
                <a:hlinkClick r:id="rId3"/>
              </a:rPr>
              <a:t>https://www.openmp.org/wp-content/uploads/ntu-vanderpas.pdf</a:t>
            </a:r>
            <a:r>
              <a:rPr lang="en" altLang="zh-CN" sz="1600" dirty="0"/>
              <a:t> </a:t>
            </a:r>
            <a:endParaRPr lang="zh-CN" altLang="en-US" sz="1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97B4D0A-55E7-EA43-9DD1-BDA7C4D46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5509" y="2096739"/>
            <a:ext cx="5474745" cy="33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785915" y="3072348"/>
            <a:ext cx="87801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//#pragma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j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j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j++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    //...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82ADC-1E69-5340-B082-2D8B5FA30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14" y="1711174"/>
            <a:ext cx="10491685" cy="8802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Where should </a:t>
            </a:r>
            <a:r>
              <a:rPr lang="en-US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-US" altLang="zh-CN" dirty="0"/>
              <a:t>be? The 1st loop or the 2nd?</a:t>
            </a:r>
            <a:endParaRPr lang="zh-CN" altLang="en-US" dirty="0"/>
          </a:p>
        </p:txBody>
      </p:sp>
      <p:sp>
        <p:nvSpPr>
          <p:cNvPr id="6" name="左箭头 5">
            <a:extLst>
              <a:ext uri="{FF2B5EF4-FFF2-40B4-BE49-F238E27FC236}">
                <a16:creationId xmlns:a16="http://schemas.microsoft.com/office/drawing/2014/main" id="{DE27C352-7FC9-C84B-A2B9-C07E432A89C7}"/>
              </a:ext>
            </a:extLst>
          </p:cNvPr>
          <p:cNvSpPr/>
          <p:nvPr/>
        </p:nvSpPr>
        <p:spPr>
          <a:xfrm rot="19212952">
            <a:off x="1659437" y="2936396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箭头 9">
            <a:extLst>
              <a:ext uri="{FF2B5EF4-FFF2-40B4-BE49-F238E27FC236}">
                <a16:creationId xmlns:a16="http://schemas.microsoft.com/office/drawing/2014/main" id="{2D251915-7D02-B049-B599-873E31BE461D}"/>
              </a:ext>
            </a:extLst>
          </p:cNvPr>
          <p:cNvSpPr/>
          <p:nvPr/>
        </p:nvSpPr>
        <p:spPr>
          <a:xfrm rot="19212952">
            <a:off x="2409713" y="3899718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48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 Example with SIMD and OpenMP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19039-F7E9-4148-A696-2C8DE3E2F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8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7AE02-C073-F84E-9692-F8865693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479" y="264221"/>
            <a:ext cx="4988659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ARM Cloud Server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AFCF8-48E6-5E4D-9E71-AF83BC554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257801" cy="4849968"/>
          </a:xfrm>
        </p:spPr>
        <p:txBody>
          <a:bodyPr/>
          <a:lstStyle/>
          <a:p>
            <a:r>
              <a:rPr kumimoji="1" lang="en-US" altLang="zh-CN" dirty="0"/>
              <a:t>Huawei ARM Cloud Server</a:t>
            </a:r>
          </a:p>
          <a:p>
            <a:r>
              <a:rPr kumimoji="1" lang="en-US" altLang="zh-CN" dirty="0" err="1"/>
              <a:t>Kunpeng</a:t>
            </a:r>
            <a:r>
              <a:rPr kumimoji="1" lang="en-US" altLang="zh-CN" dirty="0"/>
              <a:t> 920 (2 cores of many)</a:t>
            </a:r>
          </a:p>
          <a:p>
            <a:r>
              <a:rPr kumimoji="1" lang="en-US" altLang="zh-CN" dirty="0"/>
              <a:t>RAM: 3GB</a:t>
            </a:r>
          </a:p>
          <a:p>
            <a:r>
              <a:rPr kumimoji="1" lang="en-US" altLang="zh-CN" dirty="0" err="1"/>
              <a:t>openEuler</a:t>
            </a:r>
            <a:r>
              <a:rPr kumimoji="1" lang="en-US" altLang="zh-CN" dirty="0"/>
              <a:t> Linux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84822-AAC1-0748-93C9-B62B1D21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38" y="0"/>
            <a:ext cx="579081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2A079B-0519-B542-B039-8988F07A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5150005"/>
            <a:ext cx="3378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7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5C6BB-714D-D14E-B1BA-9333E2D7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Functions for dot product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29951-C17B-0041-9C5B-84147838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dotproduct_unloop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dotproduct_avx2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dotproduct_avx2_omp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dotproduct_neon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dotproduct_neon_omp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76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E9DBA2-D133-CD4D-8B51-46C4DDBC5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Avoid Memory Copy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95EE3DF-3593-1D4A-A5E7-E7F5BB46B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 trick in OpenCV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923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E4953-C9A8-BD47-B836-318309D2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 an image?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7A01F-2C43-1744-959C-D30EE87168D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66512"/>
            <a:ext cx="5088637" cy="509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E6FB6E-8C2A-6641-8968-334961BCDC1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799" y="1643351"/>
            <a:ext cx="2672715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2BCCE-485E-6242-8462-979B8E78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76" y="1212850"/>
            <a:ext cx="3556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4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8E942F-A948-3846-B487-655848EA2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C/C++ with ARM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8A639E4-5BC8-8248-B0AA-416C83082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1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48E8A-64B1-414D-B67A-80BEDF2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cv::Mat class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181FC7-2047-C54E-9E60-A6F2E975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825625"/>
            <a:ext cx="6096000" cy="4351338"/>
          </a:xfrm>
        </p:spPr>
        <p:txBody>
          <a:bodyPr/>
          <a:lstStyle/>
          <a:p>
            <a:r>
              <a:rPr kumimoji="1" lang="en" altLang="zh-CN" dirty="0"/>
              <a:t>Matrix: 2D array? Much more than that.</a:t>
            </a:r>
          </a:p>
          <a:p>
            <a:endParaRPr kumimoji="1" lang="en" altLang="zh-CN" dirty="0"/>
          </a:p>
          <a:p>
            <a:r>
              <a:rPr kumimoji="1" lang="en" altLang="zh-CN" dirty="0"/>
              <a:t>modules/core/include/opencv2/core/</a:t>
            </a:r>
            <a:r>
              <a:rPr kumimoji="1" lang="en" altLang="zh-CN" dirty="0" err="1"/>
              <a:t>mat.hpp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CED65-B79B-AC41-AB49-0097ECB22E1C}"/>
              </a:ext>
            </a:extLst>
          </p:cNvPr>
          <p:cNvSpPr/>
          <p:nvPr/>
        </p:nvSpPr>
        <p:spPr>
          <a:xfrm>
            <a:off x="0" y="1726881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class CV_EXPORTS Mat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{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public: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// some functions</a:t>
            </a:r>
            <a:endParaRPr lang="zh-CN" altLang="zh-CN" sz="2800" kern="1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int rows, cols;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//pointer to data</a:t>
            </a:r>
            <a:endParaRPr lang="zh-CN" altLang="zh-CN" sz="2800" kern="1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 err="1">
                <a:solidFill>
                  <a:srgbClr val="0070C0"/>
                </a:solidFill>
                <a:latin typeface="Courier New" panose="02070309020205020404" pitchFamily="49" charset="0"/>
              </a:rPr>
              <a:t>uchar</a:t>
            </a:r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* data;</a:t>
            </a: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//</a:t>
            </a:r>
            <a:r>
              <a:rPr lang="en-US" altLang="zh-CN" sz="2800" kern="10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size_t</a:t>
            </a:r>
            <a:r>
              <a:rPr lang="en-US" altLang="zh-CN" sz="2800" kern="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800" kern="10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step.p</a:t>
            </a:r>
            <a:endParaRPr lang="en-US" altLang="zh-CN" sz="2800" kern="1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 err="1">
                <a:solidFill>
                  <a:srgbClr val="0070C0"/>
                </a:solidFill>
                <a:latin typeface="Courier New" panose="02070309020205020404" pitchFamily="49" charset="0"/>
              </a:rPr>
              <a:t>MatStep</a:t>
            </a:r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step;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 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};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27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D32DF-EEF2-654C-9E42-C40598A0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cv::Mat class</a:t>
            </a:r>
            <a:endParaRPr kumimoji="1"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AD7BA2-7E93-1548-924D-A7B344C6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22EAA28-3BDE-154E-99E8-571958AB34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546" y="2207780"/>
          <a:ext cx="8461100" cy="410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文档" r:id="rId3" imgW="5524500" imgH="2679700" progId="Word.Document.12">
                  <p:embed/>
                </p:oleObj>
              </mc:Choice>
              <mc:Fallback>
                <p:oleObj name="文档" r:id="rId3" imgW="5524500" imgH="26797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22EAA28-3BDE-154E-99E8-571958AB34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46" y="2207780"/>
                        <a:ext cx="8461100" cy="4104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526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E43A0-207F-AE49-AB38-5B0F74A7F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step in cv::Mat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32662-7DB2-CE45-B833-BB7F2809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How many bytes for a row of Matrix 4(row)x3(col)?</a:t>
            </a:r>
          </a:p>
          <a:p>
            <a:pPr lvl="1"/>
            <a:r>
              <a:rPr kumimoji="1" lang="en-US" altLang="zh-CN" sz="3200" dirty="0"/>
              <a:t>Can be 3, 4, 8, and any other values &gt;=3.</a:t>
            </a:r>
          </a:p>
          <a:p>
            <a:pPr lvl="1"/>
            <a:r>
              <a:rPr kumimoji="1" lang="en-US" altLang="zh-CN" sz="3200" dirty="0"/>
              <a:t>Memory alignment for SIMD</a:t>
            </a:r>
          </a:p>
          <a:p>
            <a:endParaRPr kumimoji="1" lang="en-US" altLang="zh-CN" sz="3600" dirty="0"/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262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314A1-F0EB-7A47-95FC-47633062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ROI: Region of interest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E9282-0B56-9F42-9469-CE430A31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42" y="1576241"/>
            <a:ext cx="3719944" cy="528175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Mat A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 dirty="0"/>
              <a:t>Mat B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/>
              <a:t>Mat C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rows=30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cols=28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step=100</a:t>
            </a:r>
          </a:p>
          <a:p>
            <a:pPr lvl="1"/>
            <a:r>
              <a:rPr kumimoji="1" lang="en-US" altLang="zh-CN" dirty="0"/>
              <a:t>data=0xABC</a:t>
            </a:r>
            <a:r>
              <a:rPr kumimoji="1" lang="en-US" altLang="zh-CN" dirty="0">
                <a:solidFill>
                  <a:srgbClr val="C00000"/>
                </a:solidFill>
              </a:rPr>
              <a:t>E0698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40AF9B9-5904-EC4D-AFC4-94897DA99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6" y="1825624"/>
            <a:ext cx="1504436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28ECC3-4006-D345-A00D-AD858F3021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1973" y="1218578"/>
          <a:ext cx="7875156" cy="506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文档" r:id="rId3" imgW="5270500" imgH="3390900" progId="Word.Document.12">
                  <p:embed/>
                </p:oleObj>
              </mc:Choice>
              <mc:Fallback>
                <p:oleObj name="文档" r:id="rId3" imgW="5270500" imgH="33909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228ECC3-4006-D345-A00D-AD858F302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973" y="1218578"/>
                        <a:ext cx="7875156" cy="5066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80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80889-53D3-684E-96E0-5800F29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Intel vs 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94A86-704C-6346-B691-0CB6EE2F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7323667" cy="2899565"/>
          </a:xfrm>
        </p:spPr>
        <p:txBody>
          <a:bodyPr/>
          <a:lstStyle/>
          <a:p>
            <a:r>
              <a:rPr kumimoji="1" lang="en-US" altLang="zh-CN" dirty="0"/>
              <a:t>With the help of C/C++ compilers, C and C++ are platform independent.</a:t>
            </a:r>
          </a:p>
          <a:p>
            <a:r>
              <a:rPr kumimoji="1" lang="en-US" altLang="zh-CN" dirty="0"/>
              <a:t>But we need to know some background information on different CPUs.</a:t>
            </a:r>
          </a:p>
          <a:p>
            <a:r>
              <a:rPr kumimoji="1" lang="en-US" altLang="zh-CN" dirty="0"/>
              <a:t>Intel achieved a dominant position the personal computer market. But recently </a:t>
            </a:r>
            <a:r>
              <a:rPr kumimoji="1" lang="zh-CN" altLang="en-US" dirty="0"/>
              <a:t> </a:t>
            </a:r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C48161-395E-304E-9472-9E3581A0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68" y="491575"/>
            <a:ext cx="2788295" cy="11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41B0D45-8BFB-E547-B4AE-0EA228D3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65" y="2164353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桌子上有几台电脑&#10;&#10;描述已自动生成">
            <a:extLst>
              <a:ext uri="{FF2B5EF4-FFF2-40B4-BE49-F238E27FC236}">
                <a16:creationId xmlns:a16="http://schemas.microsoft.com/office/drawing/2014/main" id="{C037D4F2-2E00-4A4B-A097-19F700682B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4422086"/>
            <a:ext cx="3096457" cy="2217837"/>
          </a:xfrm>
          <a:prstGeom prst="rect">
            <a:avLst/>
          </a:prstGeom>
        </p:spPr>
      </p:pic>
      <p:pic>
        <p:nvPicPr>
          <p:cNvPr id="9" name="图片 8" descr="音响设备&#10;&#10;中度可信度描述已自动生成">
            <a:extLst>
              <a:ext uri="{FF2B5EF4-FFF2-40B4-BE49-F238E27FC236}">
                <a16:creationId xmlns:a16="http://schemas.microsoft.com/office/drawing/2014/main" id="{58DDE09B-46A9-C644-9969-394F417D6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12626" y="4513277"/>
            <a:ext cx="3590687" cy="2217836"/>
          </a:xfrm>
          <a:prstGeom prst="rect">
            <a:avLst/>
          </a:prstGeom>
        </p:spPr>
      </p:pic>
      <p:pic>
        <p:nvPicPr>
          <p:cNvPr id="12" name="图片 11" descr="桌子上有几台电脑&#10;&#10;描述已自动生成">
            <a:extLst>
              <a:ext uri="{FF2B5EF4-FFF2-40B4-BE49-F238E27FC236}">
                <a16:creationId xmlns:a16="http://schemas.microsoft.com/office/drawing/2014/main" id="{0F785531-FE00-DC49-98C5-0E01C65BD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51290" y="4513277"/>
            <a:ext cx="2440743" cy="203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8E71D8-6804-234F-94AC-C927E0D6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31" y="3088781"/>
            <a:ext cx="2799696" cy="2856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C0DB2E-3A5A-0D45-BA90-9C1F79D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7BB25-6DFE-EE40-AA4A-49408D1B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997236"/>
            <a:ext cx="10515600" cy="2271712"/>
          </a:xfrm>
        </p:spPr>
        <p:txBody>
          <a:bodyPr/>
          <a:lstStyle/>
          <a:p>
            <a:r>
              <a:rPr kumimoji="1" lang="en" altLang="zh-CN" b="1" dirty="0"/>
              <a:t>ARM</a:t>
            </a:r>
            <a:r>
              <a:rPr kumimoji="1" lang="en" altLang="zh-CN" dirty="0"/>
              <a:t> (previously an acronym for Advanced RISC Machine and originally Acorn RISC Machine) is a family of reduced instruction set computing (RISC) architectures for computer processors</a:t>
            </a:r>
            <a:r>
              <a:rPr kumimoji="1" lang="en" altLang="zh-CN" baseline="30000" dirty="0"/>
              <a:t>1</a:t>
            </a:r>
            <a:r>
              <a:rPr kumimoji="1" lang="en-US" altLang="zh-CN" dirty="0"/>
              <a:t>.</a:t>
            </a:r>
          </a:p>
          <a:p>
            <a:r>
              <a:rPr kumimoji="1" lang="en" altLang="zh-CN" dirty="0"/>
              <a:t>ARM is the most widely used instruction set architecture (ISA) and the ISA produced in the largest quantity.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0602C9-A7CB-3542-8044-52F8F10E9BEE}"/>
              </a:ext>
            </a:extLst>
          </p:cNvPr>
          <p:cNvSpPr/>
          <p:nvPr/>
        </p:nvSpPr>
        <p:spPr>
          <a:xfrm>
            <a:off x="2115671" y="6458080"/>
            <a:ext cx="4998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>
                <a:hlinkClick r:id="rId3"/>
              </a:rPr>
              <a:t>https://en.wikipedia.org/wiki/ARM_architecture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0A731-8726-7041-9D6A-4C722443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757" y="217487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E6474D-BD2D-3243-8BC0-CE1C5C822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7" t="8081" r="15048" b="5324"/>
          <a:stretch/>
        </p:blipFill>
        <p:spPr bwMode="auto">
          <a:xfrm>
            <a:off x="463122" y="3451067"/>
            <a:ext cx="1657248" cy="25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786597-CDC6-514C-8DDE-1D7EDA633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433" y="3229028"/>
            <a:ext cx="3081867" cy="198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656FE5-966E-BE47-B6CD-25A1BA038F6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478" y="4630973"/>
            <a:ext cx="3081867" cy="182710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44BFC7C-287F-7F42-BE28-A53942AC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27" y="2649663"/>
            <a:ext cx="2695064" cy="17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1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9C8A8-317C-4C49-9447-12F8851B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Raspberry Pi 4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42EFE-5A8B-9A4F-BAD6-A06A4943C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09" y="1097852"/>
            <a:ext cx="4862947" cy="4997739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dirty="0"/>
              <a:t>Broadcom BCM2711, Quad core Cortex-A72 (ARM v8) 64-bit SoC @ 1.5GHz</a:t>
            </a:r>
          </a:p>
          <a:p>
            <a:r>
              <a:rPr kumimoji="1" lang="en-US" altLang="zh-CN" dirty="0"/>
              <a:t>2GB, 4GB or 8GB LPDDR4-3200 SDRAM (depending on model)</a:t>
            </a:r>
          </a:p>
          <a:p>
            <a:r>
              <a:rPr kumimoji="1" lang="en-US" altLang="zh-CN" dirty="0"/>
              <a:t>2.4 GHz and 5.0 GHz IEEE 802.11ac wireless, Bluetooth 5.0, BLE</a:t>
            </a:r>
          </a:p>
          <a:p>
            <a:r>
              <a:rPr kumimoji="1" lang="en-US" altLang="zh-CN" dirty="0"/>
              <a:t>Gigabit Ethernet</a:t>
            </a:r>
          </a:p>
          <a:p>
            <a:r>
              <a:rPr kumimoji="1" lang="en-US" altLang="zh-CN" dirty="0"/>
              <a:t>2 USB 3.0 ports; 2 USB 2.0 ports.</a:t>
            </a:r>
          </a:p>
          <a:p>
            <a:r>
              <a:rPr kumimoji="1" lang="en-US" altLang="zh-CN" dirty="0"/>
              <a:t>Raspberry Pi standard 40 pin GPIO header (fully backwards compatible with previous boards)</a:t>
            </a:r>
          </a:p>
          <a:p>
            <a:r>
              <a:rPr kumimoji="1" lang="en-US" altLang="zh-CN" dirty="0"/>
              <a:t>2 × micro-HDMI ports (up to 4kp60 supported)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5B17E8-5E8B-F442-98AA-1031B914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34636"/>
            <a:ext cx="1981200" cy="21844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5F64C04-AA3B-F148-A665-27F36B2D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77" y="1572923"/>
            <a:ext cx="5393062" cy="31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325CCD-ADEE-3A43-A6E2-62A63F6C5B3A}"/>
              </a:ext>
            </a:extLst>
          </p:cNvPr>
          <p:cNvSpPr/>
          <p:nvPr/>
        </p:nvSpPr>
        <p:spPr>
          <a:xfrm>
            <a:off x="6844145" y="415026"/>
            <a:ext cx="30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https://www.raspberrypi.org/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29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41C1-97A2-8948-8989-D2D72641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How to develop programs with ARM Development boards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42A1A-A378-4E4D-B9AB-76B03D73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Almost the same with an X86</a:t>
            </a:r>
            <a:r>
              <a:rPr kumimoji="1" lang="zh-CN" altLang="en-US" dirty="0"/>
              <a:t> </a:t>
            </a:r>
            <a:r>
              <a:rPr kumimoji="1" lang="en-US" altLang="zh-CN" dirty="0"/>
              <a:t>PC with Linux OS.</a:t>
            </a:r>
          </a:p>
          <a:p>
            <a:r>
              <a:rPr kumimoji="1" lang="en-US" altLang="zh-CN" dirty="0" err="1"/>
              <a:t>gcc</a:t>
            </a:r>
            <a:r>
              <a:rPr kumimoji="1" lang="en-US" altLang="zh-CN" dirty="0"/>
              <a:t>/g++</a:t>
            </a:r>
          </a:p>
          <a:p>
            <a:r>
              <a:rPr kumimoji="1" lang="en-US" altLang="zh-CN" dirty="0" err="1"/>
              <a:t>Makefile</a:t>
            </a:r>
            <a:endParaRPr kumimoji="1" lang="en-US" altLang="zh-CN" dirty="0"/>
          </a:p>
          <a:p>
            <a:r>
              <a:rPr kumimoji="1" lang="en-US" altLang="zh-CN" dirty="0" err="1"/>
              <a:t>cmake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9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Speedup Your Program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19039-F7E9-4148-A696-2C8DE3E2F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78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84C3D-04F5-044E-BD68-800D6344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Georgia" panose="02040502050405020303" pitchFamily="18" charset="0"/>
                <a:cs typeface="Arial" panose="020B0604020202020204" pitchFamily="34" charset="0"/>
              </a:rPr>
              <a:t>Principle for Programming</a:t>
            </a:r>
            <a:endParaRPr kumimoji="1"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B0054-91F2-6244-B25F-9AFDCC2A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571"/>
            <a:ext cx="10515600" cy="3701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zh-CN" sz="6000" dirty="0"/>
              <a:t>Simple is Beautiful !</a:t>
            </a:r>
          </a:p>
          <a:p>
            <a:pPr marL="0" indent="0" algn="ctr">
              <a:buNone/>
            </a:pPr>
            <a:r>
              <a:rPr kumimoji="1" lang="en" altLang="zh-CN" sz="4400" dirty="0"/>
              <a:t>Short</a:t>
            </a:r>
          </a:p>
          <a:p>
            <a:pPr marL="0" indent="0" algn="ctr">
              <a:buNone/>
            </a:pPr>
            <a:r>
              <a:rPr kumimoji="1" lang="en" altLang="zh-CN" sz="4400" dirty="0"/>
              <a:t>Simple</a:t>
            </a:r>
          </a:p>
          <a:p>
            <a:pPr marL="0" indent="0" algn="ctr">
              <a:buNone/>
            </a:pPr>
            <a:r>
              <a:rPr kumimoji="1" lang="en" altLang="zh-CN" sz="4400" dirty="0"/>
              <a:t>Efficient</a:t>
            </a:r>
            <a:endParaRPr kumimoji="1" lang="en" altLang="zh-CN" sz="6000" dirty="0"/>
          </a:p>
          <a:p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2788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17995-8205-5944-86A1-94C03849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Tips on Optimization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10E7D-08F1-2E47-B429-E324A6AE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Choose an appropriate algorithm</a:t>
            </a:r>
          </a:p>
          <a:p>
            <a:r>
              <a:rPr kumimoji="1" lang="en-US" altLang="zh-CN" dirty="0"/>
              <a:t>Clear and simple code for the compiler to optimize</a:t>
            </a:r>
          </a:p>
          <a:p>
            <a:r>
              <a:rPr kumimoji="1" lang="en-US" altLang="zh-CN" dirty="0"/>
              <a:t>Optimize code for memory</a:t>
            </a:r>
          </a:p>
          <a:p>
            <a:r>
              <a:rPr kumimoji="1" lang="en-US" altLang="zh-CN" dirty="0"/>
              <a:t>Do not copy large memory</a:t>
            </a:r>
          </a:p>
          <a:p>
            <a:r>
              <a:rPr kumimoji="1" lang="en-US" altLang="zh-CN" dirty="0"/>
              <a:t>No 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()/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 in loops</a:t>
            </a:r>
          </a:p>
          <a:p>
            <a:r>
              <a:rPr kumimoji="1" lang="en-US" altLang="zh-CN" dirty="0"/>
              <a:t>Table lookup (sin(), cos() ...)</a:t>
            </a:r>
          </a:p>
          <a:p>
            <a:r>
              <a:rPr kumimoji="1" lang="en-US" altLang="zh-CN" dirty="0"/>
              <a:t>SIMD, OpenMP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8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26214</TotalTime>
  <Words>993</Words>
  <Application>Microsoft Macintosh PowerPoint</Application>
  <PresentationFormat>宽屏</PresentationFormat>
  <Paragraphs>150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等线</vt:lpstr>
      <vt:lpstr>KaiTi</vt:lpstr>
      <vt:lpstr>Arial</vt:lpstr>
      <vt:lpstr>Calibri</vt:lpstr>
      <vt:lpstr>Courier</vt:lpstr>
      <vt:lpstr>Courier New</vt:lpstr>
      <vt:lpstr>Franklin Gothic Demi</vt:lpstr>
      <vt:lpstr>Franklin Gothic Medium</vt:lpstr>
      <vt:lpstr>Georgia</vt:lpstr>
      <vt:lpstr>Menlo</vt:lpstr>
      <vt:lpstr>Wingdings</vt:lpstr>
      <vt:lpstr>Office 主题</vt:lpstr>
      <vt:lpstr>文档</vt:lpstr>
      <vt:lpstr>C/C++ Program Design</vt:lpstr>
      <vt:lpstr>C/C++ with ARM</vt:lpstr>
      <vt:lpstr>Intel vs ARM</vt:lpstr>
      <vt:lpstr>ARM</vt:lpstr>
      <vt:lpstr>Raspberry Pi 4</vt:lpstr>
      <vt:lpstr>How to develop programs with ARM Development boards</vt:lpstr>
      <vt:lpstr>Speedup Your Program</vt:lpstr>
      <vt:lpstr>Principle for Programming</vt:lpstr>
      <vt:lpstr>Some Tips on Optimization</vt:lpstr>
      <vt:lpstr>An example: libfacedetection</vt:lpstr>
      <vt:lpstr>SIMD: Single instruction, multiple data</vt:lpstr>
      <vt:lpstr>SIMD in OpenCV</vt:lpstr>
      <vt:lpstr>PowerPoint 演示文稿</vt:lpstr>
      <vt:lpstr>PowerPoint 演示文稿</vt:lpstr>
      <vt:lpstr>An Example with SIMD and OpenMP</vt:lpstr>
      <vt:lpstr>ARM Cloud Server</vt:lpstr>
      <vt:lpstr>Functions for dot product</vt:lpstr>
      <vt:lpstr>Avoid Memory Copy</vt:lpstr>
      <vt:lpstr>What’s an image?</vt:lpstr>
      <vt:lpstr>cv::Mat class</vt:lpstr>
      <vt:lpstr>cv::Mat class</vt:lpstr>
      <vt:lpstr>step in cv::Mat</vt:lpstr>
      <vt:lpstr>ROI: Region of interest 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1170</cp:revision>
  <dcterms:created xsi:type="dcterms:W3CDTF">2020-09-05T08:11:12Z</dcterms:created>
  <dcterms:modified xsi:type="dcterms:W3CDTF">2021-11-01T12:44:16Z</dcterms:modified>
  <cp:category/>
</cp:coreProperties>
</file>